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6" r:id="rId3"/>
    <p:sldId id="287" r:id="rId4"/>
    <p:sldId id="259" r:id="rId5"/>
    <p:sldId id="288" r:id="rId6"/>
    <p:sldId id="291" r:id="rId7"/>
    <p:sldId id="292" r:id="rId8"/>
    <p:sldId id="260" r:id="rId9"/>
    <p:sldId id="277" r:id="rId10"/>
    <p:sldId id="266" r:id="rId11"/>
    <p:sldId id="278" r:id="rId12"/>
    <p:sldId id="285" r:id="rId13"/>
    <p:sldId id="267" r:id="rId14"/>
    <p:sldId id="279" r:id="rId15"/>
    <p:sldId id="268" r:id="rId16"/>
    <p:sldId id="284" r:id="rId17"/>
    <p:sldId id="269" r:id="rId18"/>
    <p:sldId id="283" r:id="rId19"/>
    <p:sldId id="270" r:id="rId20"/>
    <p:sldId id="282" r:id="rId21"/>
    <p:sldId id="271" r:id="rId22"/>
    <p:sldId id="289" r:id="rId23"/>
    <p:sldId id="272" r:id="rId24"/>
    <p:sldId id="281" r:id="rId25"/>
    <p:sldId id="273" r:id="rId26"/>
    <p:sldId id="280" r:id="rId27"/>
    <p:sldId id="274" r:id="rId2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 userDrawn="1">
          <p15:clr>
            <a:srgbClr val="A4A3A4"/>
          </p15:clr>
        </p15:guide>
        <p15:guide id="2" pos="38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71" d="100"/>
          <a:sy n="71" d="100"/>
        </p:scale>
        <p:origin x="1133" y="58"/>
      </p:cViewPr>
      <p:guideLst>
        <p:guide orient="horz" pos="2181"/>
        <p:guide pos="38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meta</a:t>
            </a:r>
            <a:r>
              <a:rPr lang="zh-CN" altLang="en-US"/>
              <a:t>、天问、文心一言、千文、讯飞、</a:t>
            </a:r>
            <a:r>
              <a:rPr lang="en-US" altLang="zh-CN"/>
              <a:t>kimi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萌姐你好！这部分有两个视频，一个是根据搜索内容回答问题的，另一个是问答是否有上下文的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点赞收藏评论举报评分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可恢复现场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实时监控服务器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2024/6/13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7592"/>
            <a:ext cx="9144000" cy="218700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Epp is all you need :)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930" y="255270"/>
            <a:ext cx="3045460" cy="980440"/>
          </a:xfrm>
        </p:spPr>
        <p:txBody>
          <a:bodyPr/>
          <a:lstStyle/>
          <a:p>
            <a:r>
              <a:rPr lang="zh-CN" altLang="en-US" b="1">
                <a:solidFill>
                  <a:schemeClr val="bg1"/>
                </a:solidFill>
                <a:latin typeface="微软雅黑" charset="0"/>
                <a:ea typeface="微软雅黑" charset="0"/>
              </a:rPr>
              <a:t>文献调研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525" y="2094230"/>
            <a:ext cx="10515600" cy="4351338"/>
          </a:xfrm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对话式检索</a:t>
            </a:r>
            <a:r>
              <a:rPr lang="en-US" altLang="zh-CN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 &amp; </a:t>
            </a: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保留上下文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587750" y="82550"/>
            <a:ext cx="1815465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全文解读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37159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学术交流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937641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信息管理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9380" y="1062990"/>
            <a:ext cx="117513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339_1717673672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340_1717673678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" y="-635"/>
            <a:ext cx="12192000" cy="685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930" y="255270"/>
            <a:ext cx="3045460" cy="980440"/>
          </a:xfrm>
        </p:spPr>
        <p:txBody>
          <a:bodyPr/>
          <a:lstStyle/>
          <a:p>
            <a:r>
              <a:rPr lang="zh-CN" altLang="en-US" b="1">
                <a:solidFill>
                  <a:schemeClr val="bg1"/>
                </a:solidFill>
                <a:latin typeface="微软雅黑" charset="0"/>
                <a:ea typeface="微软雅黑" charset="0"/>
              </a:rPr>
              <a:t>文献调研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525" y="2094230"/>
            <a:ext cx="10515600" cy="4351338"/>
          </a:xfrm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直接获取</a:t>
            </a:r>
            <a:r>
              <a:rPr lang="en-US" altLang="zh-CN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 &amp; </a:t>
            </a: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查看详情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587750" y="82550"/>
            <a:ext cx="1815465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全文解读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37159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学术交流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937641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信息管理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9380" y="1062990"/>
            <a:ext cx="117513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343_1717676278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805" y="255270"/>
            <a:ext cx="2056130" cy="980440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文献调研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525" y="2094230"/>
            <a:ext cx="10515600" cy="4351338"/>
          </a:xfrm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论文导读</a:t>
            </a:r>
            <a:r>
              <a:rPr lang="en-US" altLang="zh-CN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&amp; </a:t>
            </a: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摘要报告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178175" y="82550"/>
            <a:ext cx="239522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全文解读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37159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学术交流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937641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信息管理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9380" y="1062990"/>
            <a:ext cx="117513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1151_1717672750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2870"/>
            <a:ext cx="12192635" cy="6755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805" y="255270"/>
            <a:ext cx="2056130" cy="980440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文献调研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525" y="2094230"/>
            <a:ext cx="10515600" cy="4351338"/>
          </a:xfrm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还有本地文件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178175" y="82550"/>
            <a:ext cx="239522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全文解读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37159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学术交流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937641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信息管理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9380" y="1062990"/>
            <a:ext cx="117513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1153_1717673266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35"/>
            <a:ext cx="1219263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805" y="255270"/>
            <a:ext cx="2056130" cy="980440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文献调研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525" y="2094230"/>
            <a:ext cx="10515600" cy="4351338"/>
          </a:xfrm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一键五连</a:t>
            </a:r>
          </a:p>
          <a:p>
            <a:pPr marL="0" indent="0" algn="ctr">
              <a:buNone/>
            </a:pPr>
            <a:r>
              <a:rPr lang="zh-CN" altLang="en-US" sz="1600" i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点赞评论收藏举报评分</a:t>
            </a:r>
            <a:endParaRPr lang="zh-CN" altLang="en-US" sz="60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  <a:p>
            <a:pPr marL="0" indent="0" algn="ctr">
              <a:buNone/>
            </a:pPr>
            <a:endParaRPr lang="zh-CN" altLang="en-US" sz="6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298190" y="82550"/>
            <a:ext cx="239522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全文解读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261100" y="82550"/>
            <a:ext cx="205613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学术交流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937641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信息管理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9380" y="1062990"/>
            <a:ext cx="117513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燕尾形 187"/>
          <p:cNvSpPr/>
          <p:nvPr>
            <p:custDataLst>
              <p:tags r:id="rId1"/>
            </p:custDataLst>
          </p:nvPr>
        </p:nvSpPr>
        <p:spPr>
          <a:xfrm>
            <a:off x="94723" y="2606127"/>
            <a:ext cx="12015389" cy="1377811"/>
          </a:xfrm>
          <a:prstGeom prst="chevron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  <a:effectLst>
            <a:outerShdw blurRad="177800" dist="63500" dir="8100000" algn="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90" name="燕尾形 189"/>
          <p:cNvSpPr/>
          <p:nvPr>
            <p:custDataLst>
              <p:tags r:id="rId2"/>
            </p:custDataLst>
          </p:nvPr>
        </p:nvSpPr>
        <p:spPr>
          <a:xfrm>
            <a:off x="1678206" y="2794211"/>
            <a:ext cx="2598158" cy="936765"/>
          </a:xfrm>
          <a:prstGeom prst="chevr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0"/>
          </a:gradFill>
          <a:ln>
            <a:noFill/>
          </a:ln>
          <a:effectLst>
            <a:outerShdw blurRad="152400" dist="88900" dir="8100000" algn="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800" b="1" cap="all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ea"/>
                <a:sym typeface="+mn-ea"/>
              </a:rPr>
              <a:t>领域调研</a:t>
            </a:r>
          </a:p>
        </p:txBody>
      </p:sp>
      <p:sp>
        <p:nvSpPr>
          <p:cNvPr id="191" name="燕尾形 190"/>
          <p:cNvSpPr/>
          <p:nvPr>
            <p:custDataLst>
              <p:tags r:id="rId3"/>
            </p:custDataLst>
          </p:nvPr>
        </p:nvSpPr>
        <p:spPr>
          <a:xfrm>
            <a:off x="4803338" y="2794211"/>
            <a:ext cx="2598158" cy="936765"/>
          </a:xfrm>
          <a:prstGeom prst="chevr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0"/>
          </a:gradFill>
          <a:ln>
            <a:noFill/>
          </a:ln>
          <a:effectLst>
            <a:outerShdw blurRad="152400" dist="88900" dir="8100000" algn="tr" rotWithShape="0">
              <a:schemeClr val="bg2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800" b="1" cap="all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ea"/>
                <a:sym typeface="+mn-ea"/>
              </a:rPr>
              <a:t>文献阅读</a:t>
            </a:r>
          </a:p>
        </p:txBody>
      </p:sp>
      <p:sp>
        <p:nvSpPr>
          <p:cNvPr id="192" name="燕尾形 191"/>
          <p:cNvSpPr/>
          <p:nvPr>
            <p:custDataLst>
              <p:tags r:id="rId4"/>
            </p:custDataLst>
          </p:nvPr>
        </p:nvSpPr>
        <p:spPr>
          <a:xfrm>
            <a:off x="7927835" y="2794211"/>
            <a:ext cx="2598158" cy="936765"/>
          </a:xfrm>
          <a:prstGeom prst="chevr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0"/>
          </a:gradFill>
          <a:ln>
            <a:noFill/>
          </a:ln>
          <a:effectLst>
            <a:outerShdw blurRad="152400" dist="88900" dir="8100000" algn="tr" rotWithShape="0">
              <a:srgbClr val="B2B2B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800" b="1" cap="all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ea"/>
                <a:sym typeface="+mn-ea"/>
              </a:rPr>
              <a:t>同行交流</a:t>
            </a:r>
          </a:p>
        </p:txBody>
      </p:sp>
      <p:cxnSp>
        <p:nvCxnSpPr>
          <p:cNvPr id="194" name="直接连接符 193"/>
          <p:cNvCxnSpPr/>
          <p:nvPr>
            <p:custDataLst>
              <p:tags r:id="rId5"/>
            </p:custDataLst>
          </p:nvPr>
        </p:nvCxnSpPr>
        <p:spPr>
          <a:xfrm flipH="1">
            <a:off x="298843" y="4053194"/>
            <a:ext cx="9569592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>
            <p:custDataLst>
              <p:tags r:id="rId6"/>
            </p:custDataLst>
          </p:nvPr>
        </p:nvCxnSpPr>
        <p:spPr>
          <a:xfrm flipH="1">
            <a:off x="1683944" y="2540517"/>
            <a:ext cx="9569592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>
            <p:custDataLst>
              <p:tags r:id="rId7"/>
            </p:custDataLst>
          </p:nvPr>
        </p:nvSpPr>
        <p:spPr>
          <a:xfrm>
            <a:off x="5723744" y="1579906"/>
            <a:ext cx="3306504" cy="902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AI</a:t>
            </a: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智能研读助手</a:t>
            </a:r>
          </a:p>
        </p:txBody>
      </p:sp>
      <p:sp>
        <p:nvSpPr>
          <p:cNvPr id="50" name="矩形 49"/>
          <p:cNvSpPr/>
          <p:nvPr>
            <p:custDataLst>
              <p:tags r:id="rId8"/>
            </p:custDataLst>
          </p:nvPr>
        </p:nvSpPr>
        <p:spPr>
          <a:xfrm>
            <a:off x="2447207" y="4454144"/>
            <a:ext cx="3396414" cy="90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bg1"/>
                </a:solidFill>
                <a:latin typeface="微软雅黑" charset="-122"/>
                <a:ea typeface="微软雅黑" charset="-122"/>
                <a:cs typeface="+mn-ea"/>
              </a:rPr>
              <a:t>快速总结研究现状</a:t>
            </a:r>
          </a:p>
        </p:txBody>
      </p:sp>
      <p:sp>
        <p:nvSpPr>
          <p:cNvPr id="51" name="矩形 50"/>
          <p:cNvSpPr/>
          <p:nvPr>
            <p:custDataLst>
              <p:tags r:id="rId9"/>
            </p:custDataLst>
          </p:nvPr>
        </p:nvSpPr>
        <p:spPr>
          <a:xfrm>
            <a:off x="8406996" y="4454144"/>
            <a:ext cx="3396414" cy="90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bg1"/>
                </a:solidFill>
                <a:latin typeface="微软雅黑" charset="-122"/>
                <a:ea typeface="微软雅黑" charset="-122"/>
                <a:cs typeface="+mn-ea"/>
              </a:rPr>
              <a:t>研讨论坛</a:t>
            </a:r>
            <a:r>
              <a:rPr lang="zh-CN" altLang="en-US" sz="2800" b="1">
                <a:solidFill>
                  <a:schemeClr val="bg1"/>
                </a:solidFill>
                <a:latin typeface="微软雅黑" charset="-122"/>
                <a:ea typeface="微软雅黑" charset="-122"/>
                <a:cs typeface="+mn-ea"/>
                <a:sym typeface="+mn-ea"/>
              </a:rPr>
              <a:t>实时交互</a:t>
            </a:r>
            <a:endParaRPr lang="zh-CN" altLang="en-US" sz="2800" b="1">
              <a:solidFill>
                <a:schemeClr val="bg1"/>
              </a:solidFill>
              <a:latin typeface="微软雅黑" charset="-122"/>
              <a:ea typeface="微软雅黑" charset="-122"/>
              <a:cs typeface="+mn-ea"/>
            </a:endParaRPr>
          </a:p>
        </p:txBody>
      </p:sp>
      <p:cxnSp>
        <p:nvCxnSpPr>
          <p:cNvPr id="52" name="直接箭头连接符 51"/>
          <p:cNvCxnSpPr/>
          <p:nvPr>
            <p:custDataLst>
              <p:tags r:id="rId10"/>
            </p:custDataLst>
          </p:nvPr>
        </p:nvCxnSpPr>
        <p:spPr>
          <a:xfrm flipV="1">
            <a:off x="5467457" y="1875669"/>
            <a:ext cx="0" cy="661932"/>
          </a:xfrm>
          <a:prstGeom prst="straightConnector1">
            <a:avLst/>
          </a:prstGeom>
          <a:ln w="50800">
            <a:solidFill>
              <a:schemeClr val="bg2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>
            <p:custDataLst>
              <p:tags r:id="rId11"/>
            </p:custDataLst>
          </p:nvPr>
        </p:nvCxnSpPr>
        <p:spPr>
          <a:xfrm flipH="1" flipV="1">
            <a:off x="2183310" y="4064859"/>
            <a:ext cx="2916" cy="675784"/>
          </a:xfrm>
          <a:prstGeom prst="straightConnector1">
            <a:avLst/>
          </a:prstGeom>
          <a:ln w="50800">
            <a:solidFill>
              <a:schemeClr val="bg2">
                <a:lumMod val="7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>
            <p:custDataLst>
              <p:tags r:id="rId12"/>
            </p:custDataLst>
          </p:nvPr>
        </p:nvCxnSpPr>
        <p:spPr>
          <a:xfrm flipH="1" flipV="1">
            <a:off x="8220918" y="4064859"/>
            <a:ext cx="2916" cy="675784"/>
          </a:xfrm>
          <a:prstGeom prst="straightConnector1">
            <a:avLst/>
          </a:prstGeom>
          <a:ln w="50800">
            <a:solidFill>
              <a:schemeClr val="bg2">
                <a:lumMod val="7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1142_1717601941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805" y="255270"/>
            <a:ext cx="2056130" cy="980440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文献调研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525" y="2094230"/>
            <a:ext cx="10515600" cy="4351338"/>
          </a:xfrm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热门文献推荐</a:t>
            </a:r>
          </a:p>
          <a:p>
            <a:pPr marL="0" indent="0" algn="ctr">
              <a:buNone/>
            </a:pPr>
            <a:endParaRPr lang="zh-CN" altLang="en-US" sz="6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298190" y="82550"/>
            <a:ext cx="239522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全文解读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261100" y="82550"/>
            <a:ext cx="205613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学术交流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937641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信息管理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9380" y="1062990"/>
            <a:ext cx="117513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1159_1717676315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" y="635"/>
            <a:ext cx="12191365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805" y="255270"/>
            <a:ext cx="2056130" cy="980440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文献调研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525" y="2094230"/>
            <a:ext cx="10515600" cy="4351338"/>
          </a:xfrm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个人中心</a:t>
            </a:r>
          </a:p>
          <a:p>
            <a:pPr marL="0" indent="0" algn="ctr">
              <a:buNone/>
            </a:pPr>
            <a:endParaRPr lang="zh-CN" altLang="en-US" sz="6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298190" y="82550"/>
            <a:ext cx="239522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全文解读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261100" y="82550"/>
            <a:ext cx="205613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学术交流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9226550" y="82550"/>
            <a:ext cx="205613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信息管理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9380" y="1062990"/>
            <a:ext cx="117513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1139_1717601763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35"/>
            <a:ext cx="12192635" cy="685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805" y="255270"/>
            <a:ext cx="2056130" cy="980440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文献调研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525" y="2094230"/>
            <a:ext cx="10515600" cy="4351338"/>
          </a:xfrm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超级酷炫的</a:t>
            </a: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管理端</a:t>
            </a:r>
          </a:p>
          <a:p>
            <a:pPr marL="0" indent="0" algn="ctr">
              <a:buNone/>
            </a:pPr>
            <a:endParaRPr lang="zh-CN" altLang="en-US" sz="6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298190" y="82550"/>
            <a:ext cx="239522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全文解读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261100" y="82550"/>
            <a:ext cx="205613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学术交流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9226550" y="82550"/>
            <a:ext cx="205613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信息管理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9380" y="1062990"/>
            <a:ext cx="117513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1141_1717601932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Epp</a:t>
            </a:r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，启动！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331835" y="613670"/>
            <a:ext cx="3614420" cy="5352790"/>
            <a:chOff x="12889" y="1450"/>
            <a:chExt cx="5692" cy="8430"/>
          </a:xfrm>
        </p:grpSpPr>
        <p:grpSp>
          <p:nvGrpSpPr>
            <p:cNvPr id="9" name="组合 8"/>
            <p:cNvGrpSpPr/>
            <p:nvPr/>
          </p:nvGrpSpPr>
          <p:grpSpPr>
            <a:xfrm>
              <a:off x="12942" y="1450"/>
              <a:ext cx="5604" cy="3000"/>
              <a:chOff x="7513" y="6237"/>
              <a:chExt cx="5587" cy="3288"/>
            </a:xfrm>
          </p:grpSpPr>
          <p:pic>
            <p:nvPicPr>
              <p:cNvPr id="6" name="图片 5" descr="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3" y="6237"/>
                <a:ext cx="5587" cy="3288"/>
              </a:xfrm>
              <a:prstGeom prst="rect">
                <a:avLst/>
              </a:prstGeom>
            </p:spPr>
          </p:pic>
          <p:pic>
            <p:nvPicPr>
              <p:cNvPr id="7" name="图片 6" descr="2"/>
              <p:cNvPicPr>
                <a:picLocks noChangeAspect="1"/>
              </p:cNvPicPr>
              <p:nvPr/>
            </p:nvPicPr>
            <p:blipFill>
              <a:blip r:embed="rId3"/>
              <a:srcRect l="5062" t="79842" r="87714" b="14275"/>
              <a:stretch>
                <a:fillRect/>
              </a:stretch>
            </p:blipFill>
            <p:spPr>
              <a:xfrm>
                <a:off x="8150" y="8262"/>
                <a:ext cx="1959" cy="939"/>
              </a:xfrm>
              <a:prstGeom prst="rect">
                <a:avLst/>
              </a:prstGeom>
            </p:spPr>
          </p:pic>
          <p:sp>
            <p:nvSpPr>
              <p:cNvPr id="8" name="圆角矩形 7"/>
              <p:cNvSpPr/>
              <p:nvPr/>
            </p:nvSpPr>
            <p:spPr>
              <a:xfrm>
                <a:off x="8116" y="8262"/>
                <a:ext cx="1993" cy="939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3975"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2942" y="4505"/>
              <a:ext cx="558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charset="-122"/>
                  <a:ea typeface="微软雅黑" charset="-122"/>
                </a:rPr>
                <a:t>论文难获取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2889" y="5400"/>
              <a:ext cx="5692" cy="3527"/>
              <a:chOff x="5814" y="1862"/>
              <a:chExt cx="7928" cy="5616"/>
            </a:xfrm>
          </p:grpSpPr>
          <p:pic>
            <p:nvPicPr>
              <p:cNvPr id="11" name="图片 10" descr="3"/>
              <p:cNvPicPr>
                <a:picLocks noChangeAspect="1"/>
              </p:cNvPicPr>
              <p:nvPr/>
            </p:nvPicPr>
            <p:blipFill>
              <a:blip r:embed="rId4"/>
              <a:srcRect t="9055"/>
              <a:stretch>
                <a:fillRect/>
              </a:stretch>
            </p:blipFill>
            <p:spPr>
              <a:xfrm>
                <a:off x="5814" y="4054"/>
                <a:ext cx="7928" cy="3425"/>
              </a:xfrm>
              <a:prstGeom prst="rect">
                <a:avLst/>
              </a:prstGeom>
            </p:spPr>
          </p:pic>
          <p:pic>
            <p:nvPicPr>
              <p:cNvPr id="12" name="图片 11" descr="4"/>
              <p:cNvPicPr>
                <a:picLocks noChangeAspect="1"/>
              </p:cNvPicPr>
              <p:nvPr/>
            </p:nvPicPr>
            <p:blipFill>
              <a:blip r:embed="rId5"/>
              <a:srcRect t="13064" b="13699"/>
              <a:stretch>
                <a:fillRect/>
              </a:stretch>
            </p:blipFill>
            <p:spPr>
              <a:xfrm>
                <a:off x="5814" y="1862"/>
                <a:ext cx="7928" cy="2192"/>
              </a:xfrm>
              <a:prstGeom prst="rect">
                <a:avLst/>
              </a:prstGeom>
            </p:spPr>
          </p:pic>
        </p:grpSp>
        <p:sp>
          <p:nvSpPr>
            <p:cNvPr id="14" name="文本框 13"/>
            <p:cNvSpPr txBox="1"/>
            <p:nvPr/>
          </p:nvSpPr>
          <p:spPr>
            <a:xfrm>
              <a:off x="12942" y="9155"/>
              <a:ext cx="558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charset="-122"/>
                  <a:ea typeface="微软雅黑" charset="-122"/>
                </a:rPr>
                <a:t>AI</a:t>
              </a:r>
              <a:r>
                <a:rPr lang="zh-CN" altLang="en-US" sz="2400" b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charset="-122"/>
                  <a:ea typeface="微软雅黑" charset="-122"/>
                </a:rPr>
                <a:t>问答无上文</a:t>
              </a:r>
            </a:p>
          </p:txBody>
        </p:sp>
      </p:grpSp>
      <p:pic>
        <p:nvPicPr>
          <p:cNvPr id="16" name="图片 15" descr="5"/>
          <p:cNvPicPr>
            <a:picLocks noChangeAspect="1"/>
          </p:cNvPicPr>
          <p:nvPr/>
        </p:nvPicPr>
        <p:blipFill>
          <a:blip r:embed="rId6"/>
          <a:srcRect l="23375" t="-2166" r="7630"/>
          <a:stretch>
            <a:fillRect/>
          </a:stretch>
        </p:blipFill>
        <p:spPr>
          <a:xfrm>
            <a:off x="4549140" y="496570"/>
            <a:ext cx="4222115" cy="48514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549140" y="5499100"/>
            <a:ext cx="4201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charset="-122"/>
                <a:ea typeface="微软雅黑" charset="-122"/>
              </a:rPr>
              <a:t>不提供交流平台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769620" y="496570"/>
            <a:ext cx="3253740" cy="4783455"/>
            <a:chOff x="1212" y="944"/>
            <a:chExt cx="5124" cy="7533"/>
          </a:xfrm>
        </p:grpSpPr>
        <p:pic>
          <p:nvPicPr>
            <p:cNvPr id="23" name="图片 22" descr="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5" y="2733"/>
              <a:ext cx="3071" cy="894"/>
            </a:xfrm>
            <a:prstGeom prst="rect">
              <a:avLst/>
            </a:prstGeom>
          </p:spPr>
        </p:pic>
        <p:pic>
          <p:nvPicPr>
            <p:cNvPr id="24" name="图片 23" descr="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5" y="2731"/>
              <a:ext cx="1740" cy="2234"/>
            </a:xfrm>
            <a:prstGeom prst="rect">
              <a:avLst/>
            </a:prstGeom>
          </p:spPr>
        </p:pic>
        <p:pic>
          <p:nvPicPr>
            <p:cNvPr id="25" name="图片 24" descr="9"/>
            <p:cNvPicPr>
              <a:picLocks noChangeAspect="1"/>
            </p:cNvPicPr>
            <p:nvPr/>
          </p:nvPicPr>
          <p:blipFill>
            <a:blip r:embed="rId9"/>
            <a:srcRect l="4333" b="4045"/>
            <a:stretch>
              <a:fillRect/>
            </a:stretch>
          </p:blipFill>
          <p:spPr>
            <a:xfrm>
              <a:off x="1212" y="5140"/>
              <a:ext cx="5124" cy="3337"/>
            </a:xfrm>
            <a:prstGeom prst="rect">
              <a:avLst/>
            </a:prstGeom>
          </p:spPr>
        </p:pic>
        <p:pic>
          <p:nvPicPr>
            <p:cNvPr id="26" name="图片 25" descr="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0" y="944"/>
              <a:ext cx="4772" cy="1612"/>
            </a:xfrm>
            <a:prstGeom prst="rect">
              <a:avLst/>
            </a:prstGeom>
          </p:spPr>
        </p:pic>
        <p:pic>
          <p:nvPicPr>
            <p:cNvPr id="27" name="图片 26" descr="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10" y="3804"/>
              <a:ext cx="3026" cy="1029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617220" y="5506085"/>
            <a:ext cx="3548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AI</a:t>
            </a:r>
            <a:r>
              <a:rPr lang="zh-CN" altLang="en-US" sz="32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大模型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091940" y="2999740"/>
            <a:ext cx="0" cy="101536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37335" y="3148330"/>
            <a:ext cx="1836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charset="0"/>
                <a:ea typeface="微软雅黑" charset="0"/>
              </a:rPr>
              <a:t>文献调研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49215" y="3148330"/>
            <a:ext cx="2250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charset="0"/>
                <a:ea typeface="微软雅黑" charset="0"/>
              </a:rPr>
              <a:t>全文解读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75115" y="3148330"/>
            <a:ext cx="1964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charset="0"/>
                <a:ea typeface="微软雅黑" charset="0"/>
              </a:rPr>
              <a:t>学术交流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8378190" y="2999740"/>
            <a:ext cx="0" cy="101536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7749" y="88490"/>
            <a:ext cx="10382865" cy="65457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矩形: 圆角 64"/>
          <p:cNvSpPr/>
          <p:nvPr/>
        </p:nvSpPr>
        <p:spPr>
          <a:xfrm>
            <a:off x="1913443" y="182880"/>
            <a:ext cx="9104564" cy="2679335"/>
          </a:xfrm>
          <a:prstGeom prst="roundRect">
            <a:avLst>
              <a:gd name="adj" fmla="val 2457"/>
            </a:avLst>
          </a:prstGeom>
          <a:solidFill>
            <a:srgbClr val="BAD8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: 圆角 42"/>
          <p:cNvSpPr/>
          <p:nvPr/>
        </p:nvSpPr>
        <p:spPr>
          <a:xfrm>
            <a:off x="1948848" y="5466944"/>
            <a:ext cx="9104564" cy="1001949"/>
          </a:xfrm>
          <a:prstGeom prst="roundRect">
            <a:avLst>
              <a:gd name="adj" fmla="val 11836"/>
            </a:avLst>
          </a:prstGeom>
          <a:solidFill>
            <a:srgbClr val="BAD8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矩形: 圆角 43"/>
          <p:cNvSpPr/>
          <p:nvPr/>
        </p:nvSpPr>
        <p:spPr>
          <a:xfrm>
            <a:off x="2224201" y="5632315"/>
            <a:ext cx="4241524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MySQL</a:t>
            </a:r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数据库</a:t>
            </a:r>
            <a:r>
              <a:rPr lang="en-US" altLang="zh-CN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:</a:t>
            </a:r>
            <a:r>
              <a:rPr lang="en-US" altLang="zh-CN" b="1" dirty="0" err="1">
                <a:solidFill>
                  <a:schemeClr val="tx1"/>
                </a:solidFill>
                <a:latin typeface="微软雅黑" charset="-122"/>
                <a:ea typeface="微软雅黑" charset="-122"/>
              </a:rPr>
              <a:t>ArXiv</a:t>
            </a:r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的</a:t>
            </a:r>
            <a:r>
              <a:rPr lang="en-US" altLang="zh-CN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8000</a:t>
            </a:r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篇</a:t>
            </a:r>
            <a:r>
              <a:rPr lang="en-US" altLang="zh-CN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cv</a:t>
            </a:r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论文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6741081" y="5632314"/>
            <a:ext cx="4036979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文件存储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7427" y="5466944"/>
            <a:ext cx="768485" cy="10019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持久层</a:t>
            </a:r>
            <a:endParaRPr lang="en-US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1948848" y="2959330"/>
            <a:ext cx="9104564" cy="2331219"/>
          </a:xfrm>
          <a:prstGeom prst="roundRect">
            <a:avLst>
              <a:gd name="adj" fmla="val 2457"/>
            </a:avLst>
          </a:prstGeom>
          <a:solidFill>
            <a:srgbClr val="BAD8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1037427" y="2959330"/>
            <a:ext cx="768485" cy="23312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服务层</a:t>
            </a:r>
            <a:endParaRPr lang="en-US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2121930" y="3136559"/>
            <a:ext cx="1890856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信息管理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121929" y="4314866"/>
            <a:ext cx="8807403" cy="799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矩形: 圆角 55"/>
          <p:cNvSpPr/>
          <p:nvPr/>
        </p:nvSpPr>
        <p:spPr>
          <a:xfrm>
            <a:off x="5124359" y="4392036"/>
            <a:ext cx="2829349" cy="661481"/>
          </a:xfrm>
          <a:prstGeom prst="roundRect">
            <a:avLst>
              <a:gd name="adj" fmla="val 7843"/>
            </a:avLst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RAG</a:t>
            </a:r>
            <a:r>
              <a:rPr lang="zh-CN" altLang="en-US" sz="24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技术</a:t>
            </a:r>
            <a:endParaRPr lang="en-US" sz="24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8050981" y="4392036"/>
            <a:ext cx="2829350" cy="625004"/>
          </a:xfrm>
          <a:prstGeom prst="roundRect">
            <a:avLst>
              <a:gd name="adj" fmla="val 7843"/>
            </a:avLst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爬虫技术</a:t>
            </a:r>
            <a:endParaRPr lang="en-US" sz="24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2224201" y="4392037"/>
            <a:ext cx="2727078" cy="661481"/>
          </a:xfrm>
          <a:prstGeom prst="roundRect">
            <a:avLst>
              <a:gd name="adj" fmla="val 7843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向量化检索</a:t>
            </a:r>
            <a:endParaRPr lang="en-US" sz="24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2121929" y="3930201"/>
            <a:ext cx="8807402" cy="346079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微软雅黑" charset="-122"/>
                <a:ea typeface="微软雅黑" charset="-122"/>
              </a:rPr>
              <a:t>Django Server</a:t>
            </a:r>
            <a:endParaRPr lang="en-US" b="1" dirty="0">
              <a:solidFill>
                <a:srgbClr val="FFFF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9" name="矩形: 圆角 58"/>
          <p:cNvSpPr/>
          <p:nvPr/>
        </p:nvSpPr>
        <p:spPr>
          <a:xfrm>
            <a:off x="4155722" y="3130912"/>
            <a:ext cx="2134819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论文调研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6433477" y="3130911"/>
            <a:ext cx="2134819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文献解读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1" name="矩形: 圆角 60"/>
          <p:cNvSpPr/>
          <p:nvPr/>
        </p:nvSpPr>
        <p:spPr>
          <a:xfrm>
            <a:off x="8743444" y="3130911"/>
            <a:ext cx="2134819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交流学习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3" name="矩形: 圆角 62"/>
          <p:cNvSpPr/>
          <p:nvPr/>
        </p:nvSpPr>
        <p:spPr>
          <a:xfrm>
            <a:off x="2121928" y="2410691"/>
            <a:ext cx="8807403" cy="372244"/>
          </a:xfrm>
          <a:prstGeom prst="roundRect">
            <a:avLst>
              <a:gd name="adj" fmla="val 0"/>
            </a:avLst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微软雅黑" charset="-122"/>
                <a:ea typeface="微软雅黑" charset="-122"/>
              </a:rPr>
              <a:t>Vue2.0/Vue3.0</a:t>
            </a:r>
            <a:r>
              <a:rPr lang="zh-CN" altLang="en-US" b="1" dirty="0">
                <a:solidFill>
                  <a:srgbClr val="FFFF00"/>
                </a:solidFill>
                <a:latin typeface="微软雅黑" charset="-122"/>
                <a:ea typeface="微软雅黑" charset="-122"/>
              </a:rPr>
              <a:t>框架</a:t>
            </a:r>
            <a:endParaRPr lang="en-US" b="1" dirty="0">
              <a:solidFill>
                <a:srgbClr val="FFFF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37426" y="182879"/>
            <a:ext cx="768485" cy="26793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展示层</a:t>
            </a:r>
            <a:endParaRPr lang="en-US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7" name="矩形: 圆角 66"/>
          <p:cNvSpPr/>
          <p:nvPr/>
        </p:nvSpPr>
        <p:spPr>
          <a:xfrm>
            <a:off x="2283706" y="893056"/>
            <a:ext cx="1265378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登录注册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9" name="矩形: 圆角 68"/>
          <p:cNvSpPr/>
          <p:nvPr/>
        </p:nvSpPr>
        <p:spPr>
          <a:xfrm>
            <a:off x="3597991" y="894112"/>
            <a:ext cx="1356190" cy="685306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论文检索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0" name="矩形: 圆角 69"/>
          <p:cNvSpPr/>
          <p:nvPr/>
        </p:nvSpPr>
        <p:spPr>
          <a:xfrm>
            <a:off x="5024639" y="880619"/>
            <a:ext cx="1291484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调研助手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1" name="矩形: 圆角 70"/>
          <p:cNvSpPr/>
          <p:nvPr/>
        </p:nvSpPr>
        <p:spPr>
          <a:xfrm>
            <a:off x="6423655" y="895580"/>
            <a:ext cx="1317178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综述报告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2" name="矩形: 圆角 71"/>
          <p:cNvSpPr/>
          <p:nvPr/>
        </p:nvSpPr>
        <p:spPr>
          <a:xfrm>
            <a:off x="2283706" y="1632380"/>
            <a:ext cx="1265378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批量下载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3" name="矩形: 圆角 72"/>
          <p:cNvSpPr/>
          <p:nvPr/>
        </p:nvSpPr>
        <p:spPr>
          <a:xfrm>
            <a:off x="3597991" y="1632380"/>
            <a:ext cx="1356190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文献解读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4" name="矩形: 圆角 73"/>
          <p:cNvSpPr/>
          <p:nvPr/>
        </p:nvSpPr>
        <p:spPr>
          <a:xfrm>
            <a:off x="5024640" y="1639014"/>
            <a:ext cx="1312008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文档上传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5" name="矩形: 圆角 74"/>
          <p:cNvSpPr/>
          <p:nvPr/>
        </p:nvSpPr>
        <p:spPr>
          <a:xfrm>
            <a:off x="6423655" y="1652095"/>
            <a:ext cx="1317178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一键五连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6" name="矩形: 圆角 75"/>
          <p:cNvSpPr/>
          <p:nvPr/>
        </p:nvSpPr>
        <p:spPr>
          <a:xfrm>
            <a:off x="8171461" y="879545"/>
            <a:ext cx="2474968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服务器负载查看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7" name="矩形: 圆角 76"/>
          <p:cNvSpPr/>
          <p:nvPr/>
        </p:nvSpPr>
        <p:spPr>
          <a:xfrm>
            <a:off x="8171459" y="1636060"/>
            <a:ext cx="2474967" cy="661481"/>
          </a:xfrm>
          <a:prstGeom prst="roundRect">
            <a:avLst>
              <a:gd name="adj" fmla="val 7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举报审核，实体修改</a:t>
            </a:r>
            <a:endParaRPr lang="en-US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8" name="矩形: 圆角 77"/>
          <p:cNvSpPr/>
          <p:nvPr/>
        </p:nvSpPr>
        <p:spPr>
          <a:xfrm>
            <a:off x="2089153" y="828746"/>
            <a:ext cx="5830193" cy="1533388"/>
          </a:xfrm>
          <a:prstGeom prst="roundRect">
            <a:avLst>
              <a:gd name="adj" fmla="val 403"/>
            </a:avLst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矩形: 圆角 78"/>
          <p:cNvSpPr/>
          <p:nvPr/>
        </p:nvSpPr>
        <p:spPr>
          <a:xfrm>
            <a:off x="8050980" y="828745"/>
            <a:ext cx="2727079" cy="1543360"/>
          </a:xfrm>
          <a:prstGeom prst="roundRect">
            <a:avLst>
              <a:gd name="adj" fmla="val 403"/>
            </a:avLst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矩形: 圆角 79"/>
          <p:cNvSpPr/>
          <p:nvPr/>
        </p:nvSpPr>
        <p:spPr>
          <a:xfrm>
            <a:off x="4061817" y="223763"/>
            <a:ext cx="1778924" cy="54875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用户端</a:t>
            </a:r>
            <a:endParaRPr lang="en-US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1" name="矩形: 圆角 80"/>
          <p:cNvSpPr/>
          <p:nvPr/>
        </p:nvSpPr>
        <p:spPr>
          <a:xfrm>
            <a:off x="8519480" y="211981"/>
            <a:ext cx="1778924" cy="54875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管理端</a:t>
            </a:r>
            <a:endParaRPr lang="en-US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930" y="255270"/>
            <a:ext cx="3045460" cy="980440"/>
          </a:xfrm>
        </p:spPr>
        <p:txBody>
          <a:bodyPr/>
          <a:lstStyle/>
          <a:p>
            <a:r>
              <a:rPr lang="zh-CN" altLang="en-US" b="1">
                <a:solidFill>
                  <a:schemeClr val="bg1"/>
                </a:solidFill>
                <a:latin typeface="微软雅黑" charset="0"/>
                <a:ea typeface="微软雅黑" charset="0"/>
              </a:rPr>
              <a:t>文献调研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525" y="2094230"/>
            <a:ext cx="10515600" cy="4351338"/>
          </a:xfrm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两种检索模式</a:t>
            </a:r>
          </a:p>
          <a:p>
            <a:pPr marL="0" indent="0" algn="ctr">
              <a:buNone/>
            </a:pPr>
            <a:r>
              <a:rPr lang="zh-CN" altLang="en-US" sz="3600" i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语义检索</a:t>
            </a:r>
            <a:r>
              <a:rPr lang="en-US" altLang="zh-CN" sz="3600" i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 &amp; </a:t>
            </a:r>
            <a:r>
              <a:rPr lang="zh-CN" altLang="en-US" sz="3600" i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精确检索</a:t>
            </a:r>
            <a:endParaRPr lang="zh-CN" altLang="en-US" sz="6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ctr">
              <a:buNone/>
            </a:pPr>
            <a:endParaRPr lang="zh-CN" altLang="en-US" sz="6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587750" y="82550"/>
            <a:ext cx="1815465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全文解读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37159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学术交流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937641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信息管理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9380" y="1062990"/>
            <a:ext cx="117513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347_171767761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35" y="-635"/>
            <a:ext cx="12193270" cy="685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930" y="255270"/>
            <a:ext cx="3045460" cy="980440"/>
          </a:xfrm>
        </p:spPr>
        <p:txBody>
          <a:bodyPr/>
          <a:lstStyle/>
          <a:p>
            <a:r>
              <a:rPr lang="zh-CN" altLang="en-US" b="1">
                <a:solidFill>
                  <a:schemeClr val="bg1"/>
                </a:solidFill>
                <a:latin typeface="微软雅黑" charset="0"/>
                <a:ea typeface="微软雅黑" charset="0"/>
              </a:rPr>
              <a:t>文献调研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525" y="2094230"/>
            <a:ext cx="10515600" cy="4351338"/>
          </a:xfrm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批量下载</a:t>
            </a:r>
            <a:r>
              <a:rPr lang="en-US" altLang="zh-CN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 &amp; </a:t>
            </a:r>
            <a:r>
              <a:rPr lang="zh-CN" altLang="en-US" sz="6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综述报告</a:t>
            </a:r>
          </a:p>
          <a:p>
            <a:pPr marL="0" indent="0" algn="ctr">
              <a:buNone/>
            </a:pPr>
            <a:endParaRPr lang="zh-CN" altLang="en-US" sz="6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587750" y="82550"/>
            <a:ext cx="1815465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全文解读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37159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学术交流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9376410" y="82550"/>
            <a:ext cx="190627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信息管理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9380" y="1062990"/>
            <a:ext cx="117513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146_171765361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0318_2*m_i*1_1"/>
  <p:tag name="KSO_WM_TEMPLATE_CATEGORY" val="diagram"/>
  <p:tag name="KSO_WM_TEMPLATE_INDEX" val="20230318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.6000000238418579,&quot;colorType&quot;:1,&quot;foreColorIndex&quot;:5,&quot;pos&quot;:1,&quot;transparency&quot;:0}],&quot;type&quot;:3},&quot;glow&quot;:{&quot;colorType&quot;:0},&quot;line&quot;:{&quot;type&quot;:0},&quot;shadow&quot;:{&quot;brightness&quot;:0.400000005960464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0318_2*m_h_i*1_2_2"/>
  <p:tag name="KSO_WM_TEMPLATE_CATEGORY" val="diagram"/>
  <p:tag name="KSO_WM_TEMPLATE_INDEX" val="2023031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30318_2*m_h_i*1_1_1"/>
  <p:tag name="KSO_WM_TEMPLATE_CATEGORY" val="diagram"/>
  <p:tag name="KSO_WM_TEMPLATE_INDEX" val="2023031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30318_2*m_h_i*1_3_1"/>
  <p:tag name="KSO_WM_TEMPLATE_CATEGORY" val="diagram"/>
  <p:tag name="KSO_WM_TEMPLATE_INDEX" val="2023031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318_2*m_h_i*1_1_2"/>
  <p:tag name="KSO_WM_TEMPLATE_CATEGORY" val="diagram"/>
  <p:tag name="KSO_WM_TEMPLATE_INDEX" val="20230318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gradient&quot;:[{&quot;brightness&quot;:0.4499999880790710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PRESET_TEXT" val="step 01"/>
  <p:tag name="KSO_WM_DIAGRAM_USE_COLOR_VALUE" val="{&quot;color_scheme&quot;:1,&quot;color_type&quot;:1,&quot;theme_color_indexes&quot;:[]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0318_2*m_h_i*1_2_1"/>
  <p:tag name="KSO_WM_TEMPLATE_CATEGORY" val="diagram"/>
  <p:tag name="KSO_WM_TEMPLATE_INDEX" val="20230318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gradient&quot;:[{&quot;brightness&quot;:0.30000001192092896,&quot;colorType&quot;:1,&quot;foreColorIndex&quot;:5,&quot;pos&quot;:0,&quot;transparency&quot;:0},{&quot;brightness&quot;:-0.05000000074505806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PRESET_TEXT" val="step 02"/>
  <p:tag name="KSO_WM_DIAGRAM_USE_COLOR_VALUE" val="{&quot;color_scheme&quot;:1,&quot;color_type&quot;:1,&quot;theme_color_indexes&quot;:[]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0318_2*m_h_i*1_3_2"/>
  <p:tag name="KSO_WM_TEMPLATE_CATEGORY" val="diagram"/>
  <p:tag name="KSO_WM_TEMPLATE_INDEX" val="20230318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PRESET_TEXT" val="step 03"/>
  <p:tag name="KSO_WM_DIAGRAM_USE_COLOR_VALUE" val="{&quot;color_scheme&quot;:1,&quot;color_type&quot;:1,&quot;theme_color_indexes&quot;:[]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0318_2*m_i*1_2"/>
  <p:tag name="KSO_WM_TEMPLATE_CATEGORY" val="diagram"/>
  <p:tag name="KSO_WM_TEMPLATE_INDEX" val="20230318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30318_2*m_i*1_3"/>
  <p:tag name="KSO_WM_TEMPLATE_CATEGORY" val="diagram"/>
  <p:tag name="KSO_WM_TEMPLATE_INDEX" val="20230318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318_2*m_h_f*1_2_1"/>
  <p:tag name="KSO_WM_TEMPLATE_CATEGORY" val="diagram"/>
  <p:tag name="KSO_WM_TEMPLATE_INDEX" val="20230318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正文，文字是您思想的提炼"/>
  <p:tag name="KSO_WM_DIAGRAM_USE_COLOR_VALUE" val="{&quot;color_scheme&quot;:1,&quot;color_type&quot;:1,&quot;theme_color_indexes&quot;:[]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318_2*m_h_f*1_1_1"/>
  <p:tag name="KSO_WM_TEMPLATE_CATEGORY" val="diagram"/>
  <p:tag name="KSO_WM_TEMPLATE_INDEX" val="20230318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正文，文字是您思想的提炼"/>
  <p:tag name="KSO_WM_DIAGRAM_USE_COLOR_VALUE" val="{&quot;color_scheme&quot;:1,&quot;color_type&quot;:1,&quot;theme_color_indexes&quot;:[]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0318_2*m_h_f*1_3_1"/>
  <p:tag name="KSO_WM_TEMPLATE_CATEGORY" val="diagram"/>
  <p:tag name="KSO_WM_TEMPLATE_INDEX" val="20230318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80.4537007874016,&quot;left&quot;:7.458503937007845,&quot;top&quot;:24.098188976377948,&quot;width&quot;:946.09362204724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正文，文字是您思想的提炼"/>
  <p:tag name="KSO_WM_DIAGRAM_USE_COLOR_VALUE" val="{&quot;color_scheme&quot;:1,&quot;color_type&quot;:1,&quot;theme_color_indexes&quot;:[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宽屏</PresentationFormat>
  <Paragraphs>119</Paragraphs>
  <Slides>27</Slides>
  <Notes>8</Notes>
  <HiddenSlides>0</HiddenSlides>
  <MMClips>11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思源黑体 CN Regular</vt:lpstr>
      <vt:lpstr>宋体</vt:lpstr>
      <vt:lpstr>微软雅黑</vt:lpstr>
      <vt:lpstr>Arial</vt:lpstr>
      <vt:lpstr>Calibri</vt:lpstr>
      <vt:lpstr>WPS</vt:lpstr>
      <vt:lpstr>Epp is all you need :)</vt:lpstr>
      <vt:lpstr>PowerPoint 演示文稿</vt:lpstr>
      <vt:lpstr>PowerPoint 演示文稿</vt:lpstr>
      <vt:lpstr>PowerPoint 演示文稿</vt:lpstr>
      <vt:lpstr>PowerPoint 演示文稿</vt:lpstr>
      <vt:lpstr>文献调研</vt:lpstr>
      <vt:lpstr>PowerPoint 演示文稿</vt:lpstr>
      <vt:lpstr>文献调研</vt:lpstr>
      <vt:lpstr>PowerPoint 演示文稿</vt:lpstr>
      <vt:lpstr>文献调研</vt:lpstr>
      <vt:lpstr>PowerPoint 演示文稿</vt:lpstr>
      <vt:lpstr>PowerPoint 演示文稿</vt:lpstr>
      <vt:lpstr>文献调研</vt:lpstr>
      <vt:lpstr>PowerPoint 演示文稿</vt:lpstr>
      <vt:lpstr>文献调研</vt:lpstr>
      <vt:lpstr>PowerPoint 演示文稿</vt:lpstr>
      <vt:lpstr>文献调研</vt:lpstr>
      <vt:lpstr>PowerPoint 演示文稿</vt:lpstr>
      <vt:lpstr>文献调研</vt:lpstr>
      <vt:lpstr>PowerPoint 演示文稿</vt:lpstr>
      <vt:lpstr>文献调研</vt:lpstr>
      <vt:lpstr>PowerPoint 演示文稿</vt:lpstr>
      <vt:lpstr>文献调研</vt:lpstr>
      <vt:lpstr>PowerPoint 演示文稿</vt:lpstr>
      <vt:lpstr>文献调研</vt:lpstr>
      <vt:lpstr>PowerPoint 演示文稿</vt:lpstr>
      <vt:lpstr>Epp，启动！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16</cp:revision>
  <dcterms:created xsi:type="dcterms:W3CDTF">2024-06-06T12:41:38Z</dcterms:created>
  <dcterms:modified xsi:type="dcterms:W3CDTF">2024-06-13T07:51:55Z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2052-6.2.1.8344</vt:lpwstr>
  </property>
  <property fmtid="{D5CDD505-2E9C-101B-9397-08002B2CF9AE}" pid="3" name="ICV">
    <vt:lpwstr>08A1826FD8330092A96560664B05DDBC_41</vt:lpwstr>
  </property>
</Properties>
</file>